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67" r:id="rId5"/>
    <p:sldId id="265" r:id="rId6"/>
    <p:sldId id="266" r:id="rId7"/>
    <p:sldId id="258" r:id="rId8"/>
    <p:sldId id="272" r:id="rId9"/>
    <p:sldId id="268" r:id="rId10"/>
    <p:sldId id="269" r:id="rId11"/>
    <p:sldId id="259" r:id="rId12"/>
    <p:sldId id="270" r:id="rId13"/>
    <p:sldId id="271" r:id="rId14"/>
    <p:sldId id="273" r:id="rId15"/>
    <p:sldId id="260" r:id="rId16"/>
    <p:sldId id="274" r:id="rId17"/>
    <p:sldId id="275" r:id="rId18"/>
    <p:sldId id="276" r:id="rId19"/>
    <p:sldId id="261" r:id="rId20"/>
    <p:sldId id="277" r:id="rId21"/>
    <p:sldId id="278" r:id="rId22"/>
    <p:sldId id="279" r:id="rId23"/>
    <p:sldId id="283" r:id="rId24"/>
    <p:sldId id="262" r:id="rId25"/>
    <p:sldId id="280" r:id="rId26"/>
    <p:sldId id="281" r:id="rId27"/>
    <p:sldId id="263" r:id="rId28"/>
    <p:sldId id="282" r:id="rId29"/>
    <p:sldId id="284"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588" autoAdjust="0"/>
    <p:restoredTop sz="94624" autoAdjust="0"/>
  </p:normalViewPr>
  <p:slideViewPr>
    <p:cSldViewPr>
      <p:cViewPr varScale="1">
        <p:scale>
          <a:sx n="69" d="100"/>
          <a:sy n="69" d="100"/>
        </p:scale>
        <p:origin x="-196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1674D088-AD4E-436A-B2FB-3B475B9B85F6}" type="datetimeFigureOut">
              <a:rPr lang="tr-TR" smtClean="0"/>
              <a:pPr/>
              <a:t>23.5.2018</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30CF5D51-5ABC-4F9F-8658-6547D6271A85}" type="slidenum">
              <a:rPr lang="tr-TR" smtClean="0"/>
              <a:pPr/>
              <a:t>‹#›</a:t>
            </a:fld>
            <a:endParaRPr lang="tr-TR" dirty="0"/>
          </a:p>
        </p:txBody>
      </p:sp>
    </p:spTree>
  </p:cSld>
  <p:clrMapOvr>
    <a:masterClrMapping/>
  </p:clrMapOvr>
  <p:transition spd="med" advClick="0" advTm="8000">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674D088-AD4E-436A-B2FB-3B475B9B85F6}" type="datetimeFigureOut">
              <a:rPr lang="tr-TR" smtClean="0"/>
              <a:pPr/>
              <a:t>23.5.2018</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30CF5D51-5ABC-4F9F-8658-6547D6271A85}" type="slidenum">
              <a:rPr lang="tr-TR" smtClean="0"/>
              <a:pPr/>
              <a:t>‹#›</a:t>
            </a:fld>
            <a:endParaRPr lang="tr-TR" dirty="0"/>
          </a:p>
        </p:txBody>
      </p:sp>
    </p:spTree>
  </p:cSld>
  <p:clrMapOvr>
    <a:masterClrMapping/>
  </p:clrMapOvr>
  <p:transition spd="med" advClick="0" advTm="8000">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674D088-AD4E-436A-B2FB-3B475B9B85F6}" type="datetimeFigureOut">
              <a:rPr lang="tr-TR" smtClean="0"/>
              <a:pPr/>
              <a:t>23.5.2018</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30CF5D51-5ABC-4F9F-8658-6547D6271A85}" type="slidenum">
              <a:rPr lang="tr-TR" smtClean="0"/>
              <a:pPr/>
              <a:t>‹#›</a:t>
            </a:fld>
            <a:endParaRPr lang="tr-TR" dirty="0"/>
          </a:p>
        </p:txBody>
      </p:sp>
    </p:spTree>
  </p:cSld>
  <p:clrMapOvr>
    <a:masterClrMapping/>
  </p:clrMapOvr>
  <p:transition spd="med" advClick="0" advTm="8000">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674D088-AD4E-436A-B2FB-3B475B9B85F6}" type="datetimeFigureOut">
              <a:rPr lang="tr-TR" smtClean="0"/>
              <a:pPr/>
              <a:t>23.5.2018</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30CF5D51-5ABC-4F9F-8658-6547D6271A85}" type="slidenum">
              <a:rPr lang="tr-TR" smtClean="0"/>
              <a:pPr/>
              <a:t>‹#›</a:t>
            </a:fld>
            <a:endParaRPr lang="tr-TR" dirty="0"/>
          </a:p>
        </p:txBody>
      </p:sp>
    </p:spTree>
  </p:cSld>
  <p:clrMapOvr>
    <a:masterClrMapping/>
  </p:clrMapOvr>
  <p:transition spd="med" advClick="0" advTm="8000">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1674D088-AD4E-436A-B2FB-3B475B9B85F6}" type="datetimeFigureOut">
              <a:rPr lang="tr-TR" smtClean="0"/>
              <a:pPr/>
              <a:t>23.5.2018</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30CF5D51-5ABC-4F9F-8658-6547D6271A85}" type="slidenum">
              <a:rPr lang="tr-TR" smtClean="0"/>
              <a:pPr/>
              <a:t>‹#›</a:t>
            </a:fld>
            <a:endParaRPr lang="tr-TR" dirty="0"/>
          </a:p>
        </p:txBody>
      </p:sp>
    </p:spTree>
  </p:cSld>
  <p:clrMapOvr>
    <a:masterClrMapping/>
  </p:clrMapOvr>
  <p:transition spd="med" advClick="0" advTm="8000">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1674D088-AD4E-436A-B2FB-3B475B9B85F6}" type="datetimeFigureOut">
              <a:rPr lang="tr-TR" smtClean="0"/>
              <a:pPr/>
              <a:t>23.5.2018</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30CF5D51-5ABC-4F9F-8658-6547D6271A85}" type="slidenum">
              <a:rPr lang="tr-TR" smtClean="0"/>
              <a:pPr/>
              <a:t>‹#›</a:t>
            </a:fld>
            <a:endParaRPr lang="tr-TR" dirty="0"/>
          </a:p>
        </p:txBody>
      </p:sp>
    </p:spTree>
  </p:cSld>
  <p:clrMapOvr>
    <a:masterClrMapping/>
  </p:clrMapOvr>
  <p:transition spd="med" advClick="0" advTm="8000">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1674D088-AD4E-436A-B2FB-3B475B9B85F6}" type="datetimeFigureOut">
              <a:rPr lang="tr-TR" smtClean="0"/>
              <a:pPr/>
              <a:t>23.5.2018</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30CF5D51-5ABC-4F9F-8658-6547D6271A85}" type="slidenum">
              <a:rPr lang="tr-TR" smtClean="0"/>
              <a:pPr/>
              <a:t>‹#›</a:t>
            </a:fld>
            <a:endParaRPr lang="tr-TR" dirty="0"/>
          </a:p>
        </p:txBody>
      </p:sp>
    </p:spTree>
  </p:cSld>
  <p:clrMapOvr>
    <a:masterClrMapping/>
  </p:clrMapOvr>
  <p:transition spd="med" advClick="0" advTm="8000">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1674D088-AD4E-436A-B2FB-3B475B9B85F6}" type="datetimeFigureOut">
              <a:rPr lang="tr-TR" smtClean="0"/>
              <a:pPr/>
              <a:t>23.5.2018</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30CF5D51-5ABC-4F9F-8658-6547D6271A85}" type="slidenum">
              <a:rPr lang="tr-TR" smtClean="0"/>
              <a:pPr/>
              <a:t>‹#›</a:t>
            </a:fld>
            <a:endParaRPr lang="tr-TR" dirty="0"/>
          </a:p>
        </p:txBody>
      </p:sp>
    </p:spTree>
  </p:cSld>
  <p:clrMapOvr>
    <a:masterClrMapping/>
  </p:clrMapOvr>
  <p:transition spd="med" advClick="0" advTm="8000">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674D088-AD4E-436A-B2FB-3B475B9B85F6}" type="datetimeFigureOut">
              <a:rPr lang="tr-TR" smtClean="0"/>
              <a:pPr/>
              <a:t>23.5.2018</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30CF5D51-5ABC-4F9F-8658-6547D6271A85}" type="slidenum">
              <a:rPr lang="tr-TR" smtClean="0"/>
              <a:pPr/>
              <a:t>‹#›</a:t>
            </a:fld>
            <a:endParaRPr lang="tr-TR" dirty="0"/>
          </a:p>
        </p:txBody>
      </p:sp>
    </p:spTree>
  </p:cSld>
  <p:clrMapOvr>
    <a:masterClrMapping/>
  </p:clrMapOvr>
  <p:transition spd="med" advClick="0" advTm="8000">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674D088-AD4E-436A-B2FB-3B475B9B85F6}" type="datetimeFigureOut">
              <a:rPr lang="tr-TR" smtClean="0"/>
              <a:pPr/>
              <a:t>23.5.2018</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30CF5D51-5ABC-4F9F-8658-6547D6271A85}" type="slidenum">
              <a:rPr lang="tr-TR" smtClean="0"/>
              <a:pPr/>
              <a:t>‹#›</a:t>
            </a:fld>
            <a:endParaRPr lang="tr-TR" dirty="0"/>
          </a:p>
        </p:txBody>
      </p:sp>
    </p:spTree>
  </p:cSld>
  <p:clrMapOvr>
    <a:masterClrMapping/>
  </p:clrMapOvr>
  <p:transition spd="med" advClick="0" advTm="8000">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674D088-AD4E-436A-B2FB-3B475B9B85F6}" type="datetimeFigureOut">
              <a:rPr lang="tr-TR" smtClean="0"/>
              <a:pPr/>
              <a:t>23.5.2018</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30CF5D51-5ABC-4F9F-8658-6547D6271A85}" type="slidenum">
              <a:rPr lang="tr-TR" smtClean="0"/>
              <a:pPr/>
              <a:t>‹#›</a:t>
            </a:fld>
            <a:endParaRPr lang="tr-TR" dirty="0"/>
          </a:p>
        </p:txBody>
      </p:sp>
    </p:spTree>
  </p:cSld>
  <p:clrMapOvr>
    <a:masterClrMapping/>
  </p:clrMapOvr>
  <p:transition spd="med" advClick="0" advTm="8000">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74D088-AD4E-436A-B2FB-3B475B9B85F6}" type="datetimeFigureOut">
              <a:rPr lang="tr-TR" smtClean="0"/>
              <a:pPr/>
              <a:t>23.5.2018</a:t>
            </a:fld>
            <a:endParaRPr lang="tr-TR" dirty="0"/>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CF5D51-5ABC-4F9F-8658-6547D6271A85}" type="slidenum">
              <a:rPr lang="tr-TR" smtClean="0"/>
              <a:pPr/>
              <a:t>‹#›</a:t>
            </a:fld>
            <a:endParaRPr lang="tr-T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advClick="0" advTm="8000">
    <p:fade thruBlk="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audio" Target="file:///D:\Documents%20and%20Settings\zeynep\Desktop\Sianji\AR&#350;&#304;V\PPT\Bug&#252;n.MP3"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www.google.com.tr/url?sa=i&amp;rct=j&amp;q=&amp;esrc=s&amp;source=images&amp;cd=&amp;cad=rja&amp;uact=8&amp;ved=0ahUKEwi0y5eBzarZAhXHyKQKHXbdA-AQjRwIBw&amp;url=https://diyetkolik.deviantart.com/art/1-kg-yag-1-kg-kas-596976923&amp;psig=AOvVaw2iwHvA1xhEzD6J-btx54n-&amp;ust=1518876167890563"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audio" Target="file:///D:\Documents%20and%20Settings\zeynep\Desktop\Sianji\AR&#350;&#304;V\PPT\Ya&#287;murlar.MP3"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www.google.com.tr/url?sa=i&amp;rct=j&amp;q=&amp;esrc=s&amp;source=images&amp;cd=&amp;cad=rja&amp;uact=8&amp;ved=0ahUKEwjuyMmmyqrZAhUM3KQKHTPqCmYQjRwIBw&amp;url=https://pixabay.com/tr/soru-i%C5%9Fareti-soru-i%C5%9Faret-2061539/&amp;psig=AOvVaw3_BOg7rLWl2EuoKL5rmp13&amp;ust=151887535570217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www.google.com.tr/url?sa=i&amp;rct=j&amp;q=&amp;esrc=s&amp;source=images&amp;cd=&amp;cad=rja&amp;uact=8&amp;ved=0ahUKEwjXrobVzarZAhWPr6QKHQPjAwQQjRwIBw&amp;url=https://pixabay.com/tr/i%C5%9Faret-%C3%BC%C3%A7gen-uyar%C4%B1-%C3%BCnlem-i%C5%9Fareti-305734/&amp;psig=AOvVaw0EyGQ1qwM7KrXE6bvUpUxy&amp;ust=1518876382015220"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tr/url?sa=i&amp;rct=j&amp;q=&amp;esrc=s&amp;source=images&amp;cd=&amp;cad=rja&amp;uact=8&amp;ved=0ahUKEwi3vqalyarZAhWD16QKHWj2C1gQjRwIBw&amp;url=http://www.dogadandermanlar.com/spor/1-saat-yuruyus-yapmak-kac-kalori-yakar.html&amp;psig=AOvVaw04vEGvD3Uat2rbdkADhucz&amp;ust=151887516306807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google.com.tr/url?sa=i&amp;rct=j&amp;q=&amp;esrc=s&amp;source=images&amp;cd=&amp;cad=rja&amp;uact=8&amp;ved=0ahUKEwjOmYqbzKrZAhUCDuwKHXfNCUAQjRwIBw&amp;url=https://zayiflamayontemlerim.org/haftada-5-kilo-verdiren-diyet-listesi/&amp;psig=AOvVaw00h-7m8KaaS0AEwvzqyCM9&amp;ust=1518875996831342"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pic>
        <p:nvPicPr>
          <p:cNvPr id="3" name="Bugün.MP3">
            <a:hlinkClick r:id="" action="ppaction://media"/>
          </p:cNvPr>
          <p:cNvPicPr>
            <a:picLocks noRot="1" noChangeAspect="1"/>
          </p:cNvPicPr>
          <p:nvPr>
            <a:audioFile r:link="rId1"/>
          </p:nvPr>
        </p:nvPicPr>
        <p:blipFill>
          <a:blip r:embed="rId3"/>
          <a:stretch>
            <a:fillRect/>
          </a:stretch>
        </p:blipFill>
        <p:spPr>
          <a:xfrm>
            <a:off x="214282" y="214290"/>
            <a:ext cx="304800" cy="304800"/>
          </a:xfrm>
          <a:prstGeom prst="rect">
            <a:avLst/>
          </a:prstGeom>
        </p:spPr>
      </p:pic>
      <p:sp>
        <p:nvSpPr>
          <p:cNvPr id="2" name="1 Başlık"/>
          <p:cNvSpPr>
            <a:spLocks noGrp="1"/>
          </p:cNvSpPr>
          <p:nvPr>
            <p:ph type="ctrTitle"/>
          </p:nvPr>
        </p:nvSpPr>
        <p:spPr>
          <a:xfrm>
            <a:off x="685800" y="2714620"/>
            <a:ext cx="7772400" cy="1470025"/>
          </a:xfrm>
        </p:spPr>
        <p:txBody>
          <a:bodyPr/>
          <a:lstStyle/>
          <a:p>
            <a:r>
              <a:rPr lang="tr-TR" b="1" dirty="0" smtClean="0">
                <a:solidFill>
                  <a:schemeClr val="accent6">
                    <a:lumMod val="75000"/>
                  </a:schemeClr>
                </a:solidFill>
              </a:rPr>
              <a:t>1 Haftada 5 kg ‘Nasıl’ Verilir?</a:t>
            </a:r>
            <a:endParaRPr lang="tr-TR" b="1" dirty="0">
              <a:solidFill>
                <a:schemeClr val="accent6">
                  <a:lumMod val="75000"/>
                </a:schemeClr>
              </a:solidFill>
            </a:endParaRPr>
          </a:p>
        </p:txBody>
      </p:sp>
    </p:spTree>
  </p:cSld>
  <p:clrMapOvr>
    <a:masterClrMapping/>
  </p:clrMapOvr>
  <p:transition spd="med" advClick="0" advTm="400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999">
                <p:cTn id="7" fill="hold" display="0">
                  <p:stCondLst>
                    <p:cond delay="indefinite"/>
                  </p:stCondLst>
                  <p:endCondLst>
                    <p:cond evt="onPrev" delay="0">
                      <p:tgtEl>
                        <p:sldTgt/>
                      </p:tgtEl>
                    </p:cond>
                    <p:cond evt="onStopAudio" delay="0">
                      <p:tgtEl>
                        <p:sldTgt/>
                      </p:tgtEl>
                    </p:cond>
                  </p:endCondLst>
                </p:cTn>
                <p:tgtEl>
                  <p:spTgt spid="3"/>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357430"/>
            <a:ext cx="8229600" cy="2143140"/>
          </a:xfrm>
        </p:spPr>
        <p:txBody>
          <a:bodyPr/>
          <a:lstStyle/>
          <a:p>
            <a:pPr marL="0" lvl="0" indent="0" algn="ctr">
              <a:lnSpc>
                <a:spcPct val="200000"/>
              </a:lnSpc>
              <a:buNone/>
            </a:pPr>
            <a:r>
              <a:rPr lang="tr-TR" dirty="0" smtClean="0"/>
              <a:t>Bu durumda bir haftada 3.500 x 7 = 24.500 kkal ekstra enerji harcaması gerçekleşmektedir.</a:t>
            </a:r>
            <a:endParaRPr lang="tr-TR" dirty="0"/>
          </a:p>
        </p:txBody>
      </p:sp>
    </p:spTree>
  </p:cSld>
  <p:clrMapOvr>
    <a:masterClrMapping/>
  </p:clrMapOvr>
  <p:transition spd="med" advClick="0" advTm="7000">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357430"/>
            <a:ext cx="8229600" cy="2143140"/>
          </a:xfrm>
        </p:spPr>
        <p:txBody>
          <a:bodyPr>
            <a:normAutofit/>
          </a:bodyPr>
          <a:lstStyle/>
          <a:p>
            <a:pPr marL="0" lvl="0" indent="0" algn="ctr">
              <a:lnSpc>
                <a:spcPct val="200000"/>
              </a:lnSpc>
              <a:buNone/>
            </a:pPr>
            <a:r>
              <a:rPr lang="tr-TR" dirty="0"/>
              <a:t>7.000 kkal enerji açığı, </a:t>
            </a:r>
            <a:endParaRPr lang="tr-TR" dirty="0" smtClean="0"/>
          </a:p>
          <a:p>
            <a:pPr marL="0" lvl="0" indent="0" algn="ctr">
              <a:lnSpc>
                <a:spcPct val="200000"/>
              </a:lnSpc>
              <a:buNone/>
            </a:pPr>
            <a:r>
              <a:rPr lang="tr-TR" dirty="0" smtClean="0"/>
              <a:t>vücut </a:t>
            </a:r>
            <a:r>
              <a:rPr lang="tr-TR" dirty="0"/>
              <a:t>ağırlığında 1 kg kayba </a:t>
            </a:r>
            <a:r>
              <a:rPr lang="tr-TR" dirty="0" smtClean="0"/>
              <a:t>neden </a:t>
            </a:r>
            <a:r>
              <a:rPr lang="tr-TR" dirty="0"/>
              <a:t>olmaktadır. </a:t>
            </a:r>
          </a:p>
        </p:txBody>
      </p:sp>
      <p:sp>
        <p:nvSpPr>
          <p:cNvPr id="26626" name="AutoShape 2" descr="1 kg yağ ile ilgili görsel sonucu"/>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6628" name="AutoShape 4" descr="1 kg yağ ile ilgili görsel sonucu"/>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6630" name="AutoShape 6" descr="1 kg yağ ile ilgili görsel sonucu"/>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6632" name="AutoShape 8" descr="1 kg yağ ile ilgili görsel sonucu"/>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26634" name="Picture 10" descr="1 kg yağ ile ilgili görsel sonucu">
            <a:hlinkClick r:id="rId2"/>
          </p:cNvPr>
          <p:cNvPicPr>
            <a:picLocks noChangeAspect="1" noChangeArrowheads="1"/>
          </p:cNvPicPr>
          <p:nvPr/>
        </p:nvPicPr>
        <p:blipFill>
          <a:blip r:embed="rId3"/>
          <a:srcRect r="47907"/>
          <a:stretch>
            <a:fillRect/>
          </a:stretch>
        </p:blipFill>
        <p:spPr bwMode="auto">
          <a:xfrm>
            <a:off x="3357554" y="0"/>
            <a:ext cx="2381663" cy="2285992"/>
          </a:xfrm>
          <a:prstGeom prst="rect">
            <a:avLst/>
          </a:prstGeom>
          <a:noFill/>
        </p:spPr>
      </p:pic>
    </p:spTree>
  </p:cSld>
  <p:clrMapOvr>
    <a:masterClrMapping/>
  </p:clrMapOvr>
  <p:transition spd="med" advClick="0" advTm="7000">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357430"/>
            <a:ext cx="8229600" cy="2185990"/>
          </a:xfrm>
        </p:spPr>
        <p:txBody>
          <a:bodyPr>
            <a:normAutofit/>
          </a:bodyPr>
          <a:lstStyle/>
          <a:p>
            <a:pPr marL="0" lvl="0" indent="0" algn="ctr">
              <a:lnSpc>
                <a:spcPct val="200000"/>
              </a:lnSpc>
              <a:buNone/>
            </a:pPr>
            <a:r>
              <a:rPr lang="tr-TR" dirty="0" smtClean="0"/>
              <a:t>24.500 kkal enerji açığı ise;</a:t>
            </a:r>
          </a:p>
          <a:p>
            <a:pPr marL="0" lvl="0" indent="0" algn="ctr">
              <a:lnSpc>
                <a:spcPct val="200000"/>
              </a:lnSpc>
              <a:buNone/>
            </a:pPr>
            <a:r>
              <a:rPr lang="tr-TR" dirty="0" smtClean="0"/>
              <a:t>24.500 / 7.000 = 3,5 kg ağırlık kaybı demektir.</a:t>
            </a:r>
          </a:p>
          <a:p>
            <a:pPr>
              <a:lnSpc>
                <a:spcPct val="200000"/>
              </a:lnSpc>
            </a:pPr>
            <a:endParaRPr lang="tr-TR" dirty="0"/>
          </a:p>
        </p:txBody>
      </p:sp>
    </p:spTree>
  </p:cSld>
  <p:clrMapOvr>
    <a:masterClrMapping/>
  </p:clrMapOvr>
  <p:transition spd="med" advClick="0" advTm="7000">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b="1" dirty="0" smtClean="0"/>
              <a:t>ÖZETLE</a:t>
            </a:r>
            <a:endParaRPr lang="tr-TR" b="1" dirty="0"/>
          </a:p>
        </p:txBody>
      </p:sp>
      <p:sp>
        <p:nvSpPr>
          <p:cNvPr id="3" name="2 İçerik Yer Tutucusu"/>
          <p:cNvSpPr>
            <a:spLocks noGrp="1"/>
          </p:cNvSpPr>
          <p:nvPr>
            <p:ph idx="1"/>
          </p:nvPr>
        </p:nvSpPr>
        <p:spPr>
          <a:xfrm>
            <a:off x="457200" y="1189053"/>
            <a:ext cx="8472518" cy="4525963"/>
          </a:xfrm>
        </p:spPr>
        <p:txBody>
          <a:bodyPr>
            <a:noAutofit/>
          </a:bodyPr>
          <a:lstStyle/>
          <a:p>
            <a:pPr marL="0" indent="0" algn="just">
              <a:lnSpc>
                <a:spcPct val="200000"/>
              </a:lnSpc>
              <a:buFont typeface="Wingdings" pitchFamily="2" charset="2"/>
              <a:buChar char="ü"/>
            </a:pPr>
            <a:r>
              <a:rPr lang="tr-TR" dirty="0" smtClean="0"/>
              <a:t> Günlük düzenli aktivite yapan,</a:t>
            </a:r>
          </a:p>
          <a:p>
            <a:pPr marL="0" indent="0" algn="just">
              <a:lnSpc>
                <a:spcPct val="200000"/>
              </a:lnSpc>
              <a:buFont typeface="Wingdings" pitchFamily="2" charset="2"/>
              <a:buChar char="ü"/>
            </a:pPr>
            <a:r>
              <a:rPr lang="tr-TR" dirty="0" smtClean="0"/>
              <a:t> 4 saat tempolu bir şekilde yürüyen,</a:t>
            </a:r>
          </a:p>
          <a:p>
            <a:pPr marL="0" indent="0" algn="just">
              <a:lnSpc>
                <a:spcPct val="200000"/>
              </a:lnSpc>
              <a:buFont typeface="Wingdings" pitchFamily="2" charset="2"/>
              <a:buChar char="ü"/>
            </a:pPr>
            <a:r>
              <a:rPr lang="tr-TR" dirty="0" smtClean="0"/>
              <a:t> 1.200 kkal enerji içeren diyet uygulayan yetişkin</a:t>
            </a:r>
          </a:p>
          <a:p>
            <a:pPr marL="0" indent="0" algn="ctr">
              <a:lnSpc>
                <a:spcPct val="200000"/>
              </a:lnSpc>
              <a:buNone/>
            </a:pPr>
            <a:r>
              <a:rPr lang="tr-TR" dirty="0" smtClean="0">
                <a:solidFill>
                  <a:srgbClr val="FF0000"/>
                </a:solidFill>
              </a:rPr>
              <a:t>(ki böyle bir varlık dünyada yoktur)</a:t>
            </a:r>
            <a:r>
              <a:rPr lang="tr-TR" dirty="0" smtClean="0"/>
              <a:t> </a:t>
            </a:r>
          </a:p>
          <a:p>
            <a:pPr marL="0" indent="0" algn="ctr">
              <a:lnSpc>
                <a:spcPct val="200000"/>
              </a:lnSpc>
              <a:buNone/>
            </a:pPr>
            <a:r>
              <a:rPr lang="tr-TR" dirty="0" smtClean="0"/>
              <a:t>bir haftada </a:t>
            </a:r>
            <a:r>
              <a:rPr lang="tr-TR" u="sng" dirty="0" smtClean="0"/>
              <a:t>en fazla</a:t>
            </a:r>
            <a:r>
              <a:rPr lang="tr-TR" dirty="0" smtClean="0"/>
              <a:t> 3,5 kg yağ yakabilir! </a:t>
            </a:r>
            <a:endParaRPr lang="tr-TR" dirty="0"/>
          </a:p>
        </p:txBody>
      </p:sp>
      <p:pic>
        <p:nvPicPr>
          <p:cNvPr id="6" name="Yağmurlar.MP3">
            <a:hlinkClick r:id="" action="ppaction://media"/>
          </p:cNvPr>
          <p:cNvPicPr>
            <a:picLocks noRot="1" noChangeAspect="1"/>
          </p:cNvPicPr>
          <p:nvPr>
            <a:audioFile r:link="rId1"/>
          </p:nvPr>
        </p:nvPicPr>
        <p:blipFill>
          <a:blip r:embed="rId3"/>
          <a:stretch>
            <a:fillRect/>
          </a:stretch>
        </p:blipFill>
        <p:spPr>
          <a:xfrm>
            <a:off x="214282" y="6357958"/>
            <a:ext cx="304800" cy="304800"/>
          </a:xfrm>
          <a:prstGeom prst="rect">
            <a:avLst/>
          </a:prstGeom>
        </p:spPr>
      </p:pic>
    </p:spTree>
  </p:cSld>
  <p:clrMapOvr>
    <a:masterClrMapping/>
  </p:clrMapOvr>
  <p:transition spd="med" advClick="0" advTm="1300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999">
                <p:cTn id="7" fill="hold" display="0">
                  <p:stCondLst>
                    <p:cond delay="indefinite"/>
                  </p:stCondLst>
                  <p:endCondLst>
                    <p:cond evt="onPrev" delay="0">
                      <p:tgtEl>
                        <p:sldTgt/>
                      </p:tgtEl>
                    </p:cond>
                    <p:cond evt="onStopAudio" delay="0">
                      <p:tgtEl>
                        <p:sldTgt/>
                      </p:tgtEl>
                    </p:cond>
                  </p:endCondLst>
                </p:cTn>
                <p:tgtEl>
                  <p:spTgt spid="6"/>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357430"/>
            <a:ext cx="8229600" cy="2143140"/>
          </a:xfrm>
        </p:spPr>
        <p:txBody>
          <a:bodyPr/>
          <a:lstStyle/>
          <a:p>
            <a:pPr marL="0" indent="0" algn="ctr">
              <a:lnSpc>
                <a:spcPct val="200000"/>
              </a:lnSpc>
              <a:buNone/>
            </a:pPr>
            <a:r>
              <a:rPr lang="tr-TR" dirty="0" smtClean="0"/>
              <a:t>Hele ki günlük 4 saat yürüyüş hesaba katılmazsa bu değer 2,3 kg kadardır.</a:t>
            </a:r>
            <a:endParaRPr lang="tr-TR" dirty="0"/>
          </a:p>
        </p:txBody>
      </p:sp>
    </p:spTree>
  </p:cSld>
  <p:clrMapOvr>
    <a:masterClrMapping/>
  </p:clrMapOvr>
  <p:transition spd="med" advClick="0" advTm="7000">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143248"/>
            <a:ext cx="8229600" cy="614353"/>
          </a:xfrm>
        </p:spPr>
        <p:txBody>
          <a:bodyPr>
            <a:normAutofit/>
          </a:bodyPr>
          <a:lstStyle/>
          <a:p>
            <a:pPr algn="ctr">
              <a:buNone/>
            </a:pPr>
            <a:r>
              <a:rPr lang="tr-TR" dirty="0" smtClean="0"/>
              <a:t>Peki, 1 Haftada 5 kg </a:t>
            </a:r>
            <a:r>
              <a:rPr lang="tr-TR" dirty="0" smtClean="0">
                <a:solidFill>
                  <a:srgbClr val="FF0000"/>
                </a:solidFill>
              </a:rPr>
              <a:t>‘Nasıl’</a:t>
            </a:r>
            <a:r>
              <a:rPr lang="tr-TR" dirty="0" smtClean="0"/>
              <a:t> Verilir?</a:t>
            </a:r>
            <a:endParaRPr lang="tr-TR" dirty="0"/>
          </a:p>
        </p:txBody>
      </p:sp>
      <p:pic>
        <p:nvPicPr>
          <p:cNvPr id="11" name="Picture 4" descr="soru işareti ile ilgili görsel sonucu">
            <a:hlinkClick r:id="rId2"/>
          </p:cNvPr>
          <p:cNvPicPr>
            <a:picLocks noChangeAspect="1" noChangeArrowheads="1"/>
          </p:cNvPicPr>
          <p:nvPr/>
        </p:nvPicPr>
        <p:blipFill>
          <a:blip r:embed="rId3" cstate="print"/>
          <a:srcRect/>
          <a:stretch>
            <a:fillRect/>
          </a:stretch>
        </p:blipFill>
        <p:spPr bwMode="auto">
          <a:xfrm rot="2028476">
            <a:off x="6290647" y="4004638"/>
            <a:ext cx="2234664" cy="2234665"/>
          </a:xfrm>
          <a:prstGeom prst="rect">
            <a:avLst/>
          </a:prstGeom>
          <a:noFill/>
        </p:spPr>
      </p:pic>
      <p:pic>
        <p:nvPicPr>
          <p:cNvPr id="12" name="Picture 4" descr="soru işareti ile ilgili görsel sonucu">
            <a:hlinkClick r:id="rId2"/>
          </p:cNvPr>
          <p:cNvPicPr>
            <a:picLocks noChangeAspect="1" noChangeArrowheads="1"/>
          </p:cNvPicPr>
          <p:nvPr/>
        </p:nvPicPr>
        <p:blipFill>
          <a:blip r:embed="rId3" cstate="print"/>
          <a:srcRect/>
          <a:stretch>
            <a:fillRect/>
          </a:stretch>
        </p:blipFill>
        <p:spPr bwMode="auto">
          <a:xfrm rot="20404669">
            <a:off x="6443047" y="4157038"/>
            <a:ext cx="2234664" cy="2234665"/>
          </a:xfrm>
          <a:prstGeom prst="rect">
            <a:avLst/>
          </a:prstGeom>
          <a:noFill/>
        </p:spPr>
      </p:pic>
      <p:pic>
        <p:nvPicPr>
          <p:cNvPr id="16" name="Picture 4" descr="soru işareti ile ilgili görsel sonucu">
            <a:hlinkClick r:id="rId2"/>
          </p:cNvPr>
          <p:cNvPicPr>
            <a:picLocks noChangeAspect="1" noChangeArrowheads="1"/>
          </p:cNvPicPr>
          <p:nvPr/>
        </p:nvPicPr>
        <p:blipFill>
          <a:blip r:embed="rId3" cstate="print"/>
          <a:srcRect/>
          <a:stretch>
            <a:fillRect/>
          </a:stretch>
        </p:blipFill>
        <p:spPr bwMode="auto">
          <a:xfrm rot="20404669">
            <a:off x="594717" y="523286"/>
            <a:ext cx="2234664" cy="2234665"/>
          </a:xfrm>
          <a:prstGeom prst="rect">
            <a:avLst/>
          </a:prstGeom>
          <a:noFill/>
        </p:spPr>
      </p:pic>
      <p:pic>
        <p:nvPicPr>
          <p:cNvPr id="17" name="Picture 4" descr="soru işareti ile ilgili görsel sonucu">
            <a:hlinkClick r:id="rId2"/>
          </p:cNvPr>
          <p:cNvPicPr>
            <a:picLocks noChangeAspect="1" noChangeArrowheads="1"/>
          </p:cNvPicPr>
          <p:nvPr/>
        </p:nvPicPr>
        <p:blipFill>
          <a:blip r:embed="rId3" cstate="print"/>
          <a:srcRect/>
          <a:stretch>
            <a:fillRect/>
          </a:stretch>
        </p:blipFill>
        <p:spPr bwMode="auto">
          <a:xfrm rot="988705">
            <a:off x="6252945" y="537912"/>
            <a:ext cx="2234664" cy="2234665"/>
          </a:xfrm>
          <a:prstGeom prst="rect">
            <a:avLst/>
          </a:prstGeom>
          <a:noFill/>
        </p:spPr>
      </p:pic>
      <p:pic>
        <p:nvPicPr>
          <p:cNvPr id="18" name="Picture 4" descr="soru işareti ile ilgili görsel sonucu">
            <a:hlinkClick r:id="rId2"/>
          </p:cNvPr>
          <p:cNvPicPr>
            <a:picLocks noChangeAspect="1" noChangeArrowheads="1"/>
          </p:cNvPicPr>
          <p:nvPr/>
        </p:nvPicPr>
        <p:blipFill>
          <a:blip r:embed="rId3" cstate="print"/>
          <a:srcRect/>
          <a:stretch>
            <a:fillRect/>
          </a:stretch>
        </p:blipFill>
        <p:spPr bwMode="auto">
          <a:xfrm rot="988705">
            <a:off x="699640" y="4209439"/>
            <a:ext cx="2234664" cy="2234665"/>
          </a:xfrm>
          <a:prstGeom prst="rect">
            <a:avLst/>
          </a:prstGeom>
          <a:noFill/>
        </p:spPr>
      </p:pic>
    </p:spTree>
  </p:cSld>
  <p:clrMapOvr>
    <a:masterClrMapping/>
  </p:clrMapOvr>
  <p:transition spd="med" advClick="0" advTm="4000">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285992"/>
            <a:ext cx="8229600" cy="2286016"/>
          </a:xfrm>
        </p:spPr>
        <p:txBody>
          <a:bodyPr>
            <a:normAutofit/>
          </a:bodyPr>
          <a:lstStyle/>
          <a:p>
            <a:pPr algn="ctr">
              <a:buNone/>
            </a:pPr>
            <a:r>
              <a:rPr lang="tr-TR" u="sng" dirty="0" smtClean="0"/>
              <a:t>Cevabı çok basit</a:t>
            </a:r>
            <a:r>
              <a:rPr lang="tr-TR" dirty="0" smtClean="0"/>
              <a:t>: </a:t>
            </a:r>
          </a:p>
          <a:p>
            <a:pPr algn="ctr">
              <a:buNone/>
            </a:pPr>
            <a:endParaRPr lang="tr-TR" dirty="0" smtClean="0"/>
          </a:p>
          <a:p>
            <a:pPr algn="ctr">
              <a:buNone/>
            </a:pPr>
            <a:r>
              <a:rPr lang="tr-TR" sz="6000" b="1" dirty="0" smtClean="0">
                <a:solidFill>
                  <a:srgbClr val="FF0000"/>
                </a:solidFill>
                <a:effectLst>
                  <a:outerShdw blurRad="38100" dist="38100" dir="2700000" algn="tl">
                    <a:srgbClr val="000000">
                      <a:alpha val="43137"/>
                    </a:srgbClr>
                  </a:outerShdw>
                </a:effectLst>
              </a:rPr>
              <a:t>VE – Rİ – LE – MEZ !</a:t>
            </a:r>
          </a:p>
          <a:p>
            <a:pPr algn="just"/>
            <a:endParaRPr lang="tr-TR" dirty="0" smtClean="0"/>
          </a:p>
        </p:txBody>
      </p:sp>
      <p:pic>
        <p:nvPicPr>
          <p:cNvPr id="14338" name="Picture 2" descr="ünlem işareti ile ilgili görsel sonucu">
            <a:hlinkClick r:id="rId2"/>
          </p:cNvPr>
          <p:cNvPicPr>
            <a:picLocks noChangeAspect="1" noChangeArrowheads="1"/>
          </p:cNvPicPr>
          <p:nvPr/>
        </p:nvPicPr>
        <p:blipFill>
          <a:blip r:embed="rId3" cstate="print"/>
          <a:srcRect/>
          <a:stretch>
            <a:fillRect/>
          </a:stretch>
        </p:blipFill>
        <p:spPr bwMode="auto">
          <a:xfrm>
            <a:off x="6858016" y="71414"/>
            <a:ext cx="2220556" cy="2000264"/>
          </a:xfrm>
          <a:prstGeom prst="rect">
            <a:avLst/>
          </a:prstGeom>
          <a:noFill/>
        </p:spPr>
      </p:pic>
      <p:pic>
        <p:nvPicPr>
          <p:cNvPr id="5" name="Picture 2" descr="ünlem işareti ile ilgili görsel sonucu">
            <a:hlinkClick r:id="rId2"/>
          </p:cNvPr>
          <p:cNvPicPr>
            <a:picLocks noChangeAspect="1" noChangeArrowheads="1"/>
          </p:cNvPicPr>
          <p:nvPr/>
        </p:nvPicPr>
        <p:blipFill>
          <a:blip r:embed="rId3" cstate="print"/>
          <a:srcRect/>
          <a:stretch>
            <a:fillRect/>
          </a:stretch>
        </p:blipFill>
        <p:spPr bwMode="auto">
          <a:xfrm>
            <a:off x="65428" y="71414"/>
            <a:ext cx="2220556" cy="2000264"/>
          </a:xfrm>
          <a:prstGeom prst="rect">
            <a:avLst/>
          </a:prstGeom>
          <a:noFill/>
        </p:spPr>
      </p:pic>
    </p:spTree>
  </p:cSld>
  <p:clrMapOvr>
    <a:masterClrMapping/>
  </p:clrMapOvr>
  <p:transition spd="med" advClick="0" advTm="600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nodeType="afterEffect">
                                  <p:stCondLst>
                                    <p:cond delay="0"/>
                                  </p:stCondLst>
                                  <p:iterate type="lt">
                                    <p:tmPct val="50000"/>
                                  </p:iterate>
                                  <p:childTnLst>
                                    <p:set>
                                      <p:cBhvr>
                                        <p:cTn id="6" dur="1" fill="hold">
                                          <p:stCondLst>
                                            <p:cond delay="0"/>
                                          </p:stCondLst>
                                        </p:cTn>
                                        <p:tgtEl>
                                          <p:spTgt spid="3">
                                            <p:txEl>
                                              <p:pRg st="2" end="2"/>
                                            </p:txEl>
                                          </p:spTgt>
                                        </p:tgtEl>
                                        <p:attrNameLst>
                                          <p:attrName>style.visibility</p:attrName>
                                        </p:attrNameLst>
                                      </p:cBhvr>
                                      <p:to>
                                        <p:strVal val="visible"/>
                                      </p:to>
                                    </p:set>
                                    <p:set>
                                      <p:cBhvr>
                                        <p:cTn id="7" dur="228" fill="hold">
                                          <p:stCondLst>
                                            <p:cond delay="0"/>
                                          </p:stCondLst>
                                        </p:cTn>
                                        <p:tgtEl>
                                          <p:spTgt spid="3">
                                            <p:txEl>
                                              <p:pRg st="2" end="2"/>
                                            </p:txEl>
                                          </p:spTgt>
                                        </p:tgtEl>
                                        <p:attrNameLst>
                                          <p:attrName>style.rotation</p:attrName>
                                        </p:attrNameLst>
                                      </p:cBhvr>
                                      <p:to>
                                        <p:strVal val="-45.0"/>
                                      </p:to>
                                    </p:set>
                                    <p:anim calcmode="lin" valueType="num">
                                      <p:cBhvr>
                                        <p:cTn id="8" dur="228" fill="hold">
                                          <p:stCondLst>
                                            <p:cond delay="228"/>
                                          </p:stCondLst>
                                        </p:cTn>
                                        <p:tgtEl>
                                          <p:spTgt spid="3">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3">
                                            <p:txEl>
                                              <p:pRg st="2" end="2"/>
                                            </p:txEl>
                                          </p:spTgt>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3">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3">
                                            <p:txEl>
                                              <p:pRg st="2" end="2"/>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2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4338"/>
                                        </p:tgtEl>
                                        <p:attrNameLst>
                                          <p:attrName>style.visibility</p:attrName>
                                        </p:attrNameLst>
                                      </p:cBhvr>
                                      <p:to>
                                        <p:strVal val="visible"/>
                                      </p:to>
                                    </p:set>
                                    <p:animEffect transition="in" filter="fade">
                                      <p:cBhvr>
                                        <p:cTn id="21" dur="20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70000">
              <a:srgbClr val="FFFF00">
                <a:alpha val="55000"/>
              </a:srgbClr>
            </a:gs>
            <a:gs pos="0">
              <a:srgbClr val="FF7A00"/>
            </a:gs>
            <a:gs pos="70000">
              <a:srgbClr val="FF0300"/>
            </a:gs>
            <a:gs pos="100000">
              <a:srgbClr val="4D0808"/>
            </a:gs>
          </a:gsLst>
          <a:lin ang="5400000" scaled="0"/>
          <a:tileRect/>
        </a:gra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785926"/>
            <a:ext cx="8229600" cy="3257560"/>
          </a:xfrm>
        </p:spPr>
        <p:txBody>
          <a:bodyPr>
            <a:normAutofit/>
          </a:bodyPr>
          <a:lstStyle/>
          <a:p>
            <a:pPr marL="0" indent="0" algn="ctr">
              <a:lnSpc>
                <a:spcPct val="200000"/>
              </a:lnSpc>
              <a:buNone/>
            </a:pPr>
            <a:r>
              <a:rPr lang="tr-TR" u="sng" dirty="0" smtClean="0"/>
              <a:t>Burada o dramatik gerçek ortaya çıkıyor</a:t>
            </a:r>
            <a:r>
              <a:rPr lang="tr-TR" dirty="0" smtClean="0"/>
              <a:t>: Egzozundan mavi duman çıkaran, yani yağ yakan bir araba bile 1 haftada 5 kg yağ yakamaz! </a:t>
            </a:r>
            <a:endParaRPr lang="tr-TR" dirty="0"/>
          </a:p>
        </p:txBody>
      </p:sp>
    </p:spTree>
  </p:cSld>
  <p:clrMapOvr>
    <a:masterClrMapping/>
  </p:clrMapOvr>
  <p:transition spd="med" advClick="0" advTm="9000">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85860"/>
            <a:ext cx="8229600" cy="4214842"/>
          </a:xfrm>
        </p:spPr>
        <p:txBody>
          <a:bodyPr>
            <a:noAutofit/>
          </a:bodyPr>
          <a:lstStyle/>
          <a:p>
            <a:pPr marL="0" indent="0" algn="just">
              <a:lnSpc>
                <a:spcPct val="200000"/>
              </a:lnSpc>
              <a:buNone/>
            </a:pPr>
            <a:r>
              <a:rPr lang="tr-TR" dirty="0" smtClean="0"/>
              <a:t>Şok diyetlerle kaybedilen vücut ağırlığının büyük çoğunluğu sudur. Bu sebeple bir süre sonra ağırlık kaybı durur, hatta vücut kaybettiği suyu yerine koymaya başlayınca ağırlık tekrar artar.</a:t>
            </a:r>
            <a:endParaRPr lang="tr-TR" dirty="0"/>
          </a:p>
        </p:txBody>
      </p:sp>
    </p:spTree>
  </p:cSld>
  <p:clrMapOvr>
    <a:masterClrMapping/>
  </p:clrMapOvr>
  <p:transition spd="med" advClick="0" advTm="11000">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214554"/>
            <a:ext cx="8229600" cy="2428892"/>
          </a:xfrm>
        </p:spPr>
        <p:txBody>
          <a:bodyPr>
            <a:normAutofit/>
          </a:bodyPr>
          <a:lstStyle/>
          <a:p>
            <a:pPr algn="ctr">
              <a:lnSpc>
                <a:spcPct val="200000"/>
              </a:lnSpc>
              <a:buNone/>
            </a:pPr>
            <a:r>
              <a:rPr lang="tr-TR" b="1" dirty="0" smtClean="0">
                <a:solidFill>
                  <a:srgbClr val="FF0000"/>
                </a:solidFill>
              </a:rPr>
              <a:t>1 haftada 5 kg verilemez mi?</a:t>
            </a:r>
          </a:p>
          <a:p>
            <a:pPr algn="ctr">
              <a:lnSpc>
                <a:spcPct val="200000"/>
              </a:lnSpc>
              <a:buNone/>
            </a:pPr>
            <a:r>
              <a:rPr lang="tr-TR" dirty="0" smtClean="0"/>
              <a:t>Elbette </a:t>
            </a:r>
            <a:r>
              <a:rPr lang="tr-TR" dirty="0"/>
              <a:t>verilebilir</a:t>
            </a:r>
            <a:r>
              <a:rPr lang="tr-TR" dirty="0" smtClean="0"/>
              <a:t>…</a:t>
            </a:r>
          </a:p>
        </p:txBody>
      </p:sp>
    </p:spTree>
  </p:cSld>
  <p:clrMapOvr>
    <a:masterClrMapping/>
  </p:clrMapOvr>
  <p:transition spd="med" advClick="0" advTm="5000">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42926"/>
            <a:ext cx="8229600" cy="1143000"/>
          </a:xfrm>
        </p:spPr>
        <p:txBody>
          <a:bodyPr>
            <a:normAutofit/>
          </a:bodyPr>
          <a:lstStyle/>
          <a:p>
            <a:r>
              <a:rPr lang="tr-TR" sz="4000" dirty="0" smtClean="0"/>
              <a:t>Hemen hesaplayalım.</a:t>
            </a:r>
            <a:endParaRPr lang="tr-TR" sz="4000" dirty="0"/>
          </a:p>
        </p:txBody>
      </p:sp>
      <p:pic>
        <p:nvPicPr>
          <p:cNvPr id="1026" name="Picture 2" descr="C:\Users\DIYETISYEN\AppData\Local\Microsoft\Windows\INetCache\IE\7RC7QNRY\Apple_Hesap_makinesi_Calculator-icon[1].png"/>
          <p:cNvPicPr>
            <a:picLocks noGrp="1" noChangeAspect="1" noChangeArrowheads="1"/>
          </p:cNvPicPr>
          <p:nvPr>
            <p:ph idx="1"/>
          </p:nvPr>
        </p:nvPicPr>
        <p:blipFill>
          <a:blip r:embed="rId2"/>
          <a:srcRect/>
          <a:stretch>
            <a:fillRect/>
          </a:stretch>
        </p:blipFill>
        <p:spPr bwMode="auto">
          <a:xfrm>
            <a:off x="2309018" y="1903433"/>
            <a:ext cx="4525963" cy="4525963"/>
          </a:xfrm>
          <a:prstGeom prst="rect">
            <a:avLst/>
          </a:prstGeom>
          <a:noFill/>
        </p:spPr>
      </p:pic>
    </p:spTree>
  </p:cSld>
  <p:clrMapOvr>
    <a:masterClrMapping/>
  </p:clrMapOvr>
  <p:transition spd="med" advClick="0" advTm="4000">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314580"/>
            <a:ext cx="8229600" cy="2257428"/>
          </a:xfrm>
        </p:spPr>
        <p:txBody>
          <a:bodyPr>
            <a:normAutofit/>
          </a:bodyPr>
          <a:lstStyle/>
          <a:p>
            <a:pPr algn="ctr">
              <a:lnSpc>
                <a:spcPct val="200000"/>
              </a:lnSpc>
              <a:buNone/>
            </a:pPr>
            <a:r>
              <a:rPr lang="tr-TR" b="1" dirty="0" smtClean="0">
                <a:solidFill>
                  <a:srgbClr val="FF0000"/>
                </a:solidFill>
              </a:rPr>
              <a:t>Peki, bu 5 kg nereden gider?</a:t>
            </a:r>
          </a:p>
          <a:p>
            <a:pPr algn="ctr">
              <a:lnSpc>
                <a:spcPct val="200000"/>
              </a:lnSpc>
              <a:buNone/>
            </a:pPr>
            <a:r>
              <a:rPr lang="tr-TR" dirty="0" smtClean="0"/>
              <a:t>Yağlardan mı, su ve kaslardan mı? </a:t>
            </a:r>
          </a:p>
          <a:p>
            <a:pPr algn="just"/>
            <a:endParaRPr lang="tr-TR" dirty="0" smtClean="0"/>
          </a:p>
        </p:txBody>
      </p:sp>
    </p:spTree>
  </p:cSld>
  <p:clrMapOvr>
    <a:masterClrMapping/>
  </p:clrMapOvr>
  <p:transition spd="med" advClick="0" advTm="5000">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814514"/>
            <a:ext cx="8229600" cy="3257560"/>
          </a:xfrm>
        </p:spPr>
        <p:txBody>
          <a:bodyPr>
            <a:normAutofit/>
          </a:bodyPr>
          <a:lstStyle/>
          <a:p>
            <a:pPr marL="0" indent="0" algn="ctr">
              <a:lnSpc>
                <a:spcPct val="200000"/>
              </a:lnSpc>
              <a:buNone/>
            </a:pPr>
            <a:r>
              <a:rPr lang="tr-TR" dirty="0" smtClean="0"/>
              <a:t>Hedefi sadece ağırlık kaybı şeklinde görmemeli. Çünkü zayıflama denilince kastedilen;</a:t>
            </a:r>
          </a:p>
          <a:p>
            <a:pPr marL="0" indent="0" algn="ctr">
              <a:lnSpc>
                <a:spcPct val="200000"/>
              </a:lnSpc>
              <a:buNone/>
            </a:pPr>
            <a:r>
              <a:rPr lang="tr-TR" dirty="0" smtClean="0"/>
              <a:t>ağırlık kaybı değil, yağ kaybıdır. </a:t>
            </a:r>
          </a:p>
        </p:txBody>
      </p:sp>
    </p:spTree>
  </p:cSld>
  <p:clrMapOvr>
    <a:masterClrMapping/>
  </p:clrMapOvr>
  <p:transition spd="med" advClick="0" advTm="8000">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357298"/>
            <a:ext cx="8229600" cy="4186229"/>
          </a:xfrm>
        </p:spPr>
        <p:txBody>
          <a:bodyPr>
            <a:noAutofit/>
          </a:bodyPr>
          <a:lstStyle/>
          <a:p>
            <a:pPr marL="0" indent="0" algn="just">
              <a:lnSpc>
                <a:spcPct val="200000"/>
              </a:lnSpc>
              <a:buNone/>
            </a:pPr>
            <a:r>
              <a:rPr lang="tr-TR" dirty="0" smtClean="0"/>
              <a:t>Çok düşük oranlarda karbonhidrat içeren diyetlerde </a:t>
            </a:r>
            <a:r>
              <a:rPr lang="tr-TR" u="sng" dirty="0" smtClean="0">
                <a:solidFill>
                  <a:schemeClr val="tx2">
                    <a:lumMod val="60000"/>
                    <a:lumOff val="40000"/>
                  </a:schemeClr>
                </a:solidFill>
              </a:rPr>
              <a:t>SU</a:t>
            </a:r>
            <a:r>
              <a:rPr lang="tr-TR" dirty="0" smtClean="0">
                <a:solidFill>
                  <a:schemeClr val="tx2">
                    <a:lumMod val="60000"/>
                    <a:lumOff val="40000"/>
                  </a:schemeClr>
                </a:solidFill>
              </a:rPr>
              <a:t>,</a:t>
            </a:r>
            <a:r>
              <a:rPr lang="tr-TR" dirty="0" smtClean="0"/>
              <a:t> açlık durumunda </a:t>
            </a:r>
            <a:r>
              <a:rPr lang="tr-TR" u="sng" dirty="0" smtClean="0">
                <a:solidFill>
                  <a:srgbClr val="FF0000"/>
                </a:solidFill>
              </a:rPr>
              <a:t>KAS</a:t>
            </a:r>
            <a:r>
              <a:rPr lang="tr-TR" dirty="0" smtClean="0"/>
              <a:t> kaybı olur. Ancak düzenli egzersiz yapılması ve dengeli bir diyet uygulanması sonucu </a:t>
            </a:r>
            <a:r>
              <a:rPr lang="tr-TR" u="sng" dirty="0" smtClean="0">
                <a:solidFill>
                  <a:srgbClr val="FFFF00"/>
                </a:solidFill>
              </a:rPr>
              <a:t>YAĞ</a:t>
            </a:r>
            <a:r>
              <a:rPr lang="tr-TR" dirty="0" smtClean="0"/>
              <a:t> kaybı sağlanabilir.</a:t>
            </a:r>
          </a:p>
        </p:txBody>
      </p:sp>
    </p:spTree>
  </p:cSld>
  <p:clrMapOvr>
    <a:masterClrMapping/>
  </p:clrMapOvr>
  <p:transition spd="med" advClick="0" advTm="12000">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743208"/>
            <a:ext cx="8229600" cy="1328734"/>
          </a:xfrm>
        </p:spPr>
        <p:txBody>
          <a:bodyPr/>
          <a:lstStyle/>
          <a:p>
            <a:pPr algn="ctr">
              <a:lnSpc>
                <a:spcPct val="200000"/>
              </a:lnSpc>
              <a:buNone/>
            </a:pPr>
            <a:r>
              <a:rPr lang="tr-TR" dirty="0" smtClean="0"/>
              <a:t>Yenilgiyi baştan kabullenmeyin.</a:t>
            </a:r>
            <a:endParaRPr lang="tr-TR" dirty="0"/>
          </a:p>
        </p:txBody>
      </p:sp>
    </p:spTree>
  </p:cSld>
  <p:clrMapOvr>
    <a:masterClrMapping/>
  </p:clrMapOvr>
  <p:transition spd="med" advClick="0" advTm="4000">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71638"/>
            <a:ext cx="8229600" cy="3543312"/>
          </a:xfrm>
        </p:spPr>
        <p:txBody>
          <a:bodyPr>
            <a:normAutofit/>
          </a:bodyPr>
          <a:lstStyle/>
          <a:p>
            <a:pPr marL="0" indent="0" algn="ctr">
              <a:lnSpc>
                <a:spcPct val="200000"/>
              </a:lnSpc>
              <a:buNone/>
            </a:pPr>
            <a:r>
              <a:rPr lang="tr-TR" dirty="0"/>
              <a:t>Zayıflama programlarında haftalık olarak </a:t>
            </a:r>
            <a:endParaRPr lang="tr-TR" dirty="0" smtClean="0"/>
          </a:p>
          <a:p>
            <a:pPr marL="0" indent="0" algn="ctr">
              <a:lnSpc>
                <a:spcPct val="200000"/>
              </a:lnSpc>
              <a:buNone/>
            </a:pPr>
            <a:r>
              <a:rPr lang="tr-TR" dirty="0" smtClean="0"/>
              <a:t>vücut </a:t>
            </a:r>
            <a:r>
              <a:rPr lang="tr-TR" dirty="0"/>
              <a:t>ağırlığının ortalama %1’i kadar </a:t>
            </a:r>
            <a:endParaRPr lang="tr-TR" dirty="0" smtClean="0"/>
          </a:p>
          <a:p>
            <a:pPr marL="0" indent="0" algn="ctr">
              <a:lnSpc>
                <a:spcPct val="200000"/>
              </a:lnSpc>
              <a:buNone/>
            </a:pPr>
            <a:r>
              <a:rPr lang="tr-TR" dirty="0" smtClean="0"/>
              <a:t>ağırlık </a:t>
            </a:r>
            <a:r>
              <a:rPr lang="tr-TR" dirty="0"/>
              <a:t>kaybı hedeflenmelidir. </a:t>
            </a:r>
          </a:p>
        </p:txBody>
      </p:sp>
    </p:spTree>
  </p:cSld>
  <p:clrMapOvr>
    <a:masterClrMapping/>
  </p:clrMapOvr>
  <p:transition spd="med" advClick="0" advTm="8000">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357298"/>
            <a:ext cx="8229600" cy="4143404"/>
          </a:xfrm>
        </p:spPr>
        <p:txBody>
          <a:bodyPr/>
          <a:lstStyle/>
          <a:p>
            <a:pPr marL="0" indent="0" algn="just">
              <a:lnSpc>
                <a:spcPct val="200000"/>
              </a:lnSpc>
              <a:buNone/>
            </a:pPr>
            <a:r>
              <a:rPr lang="tr-TR" dirty="0" smtClean="0"/>
              <a:t>Yani 70 kg ağırlığında bir birey haftada 700 gram, 100 kg olan bir kimse haftada 1.000 gram veya 150 kg ağırlığa sahip bir kişi haftada 1.500 gram civarında ağırlık kaybetmeyi hedeflemelidir.</a:t>
            </a:r>
          </a:p>
        </p:txBody>
      </p:sp>
    </p:spTree>
  </p:cSld>
  <p:clrMapOvr>
    <a:masterClrMapping/>
  </p:clrMapOvr>
  <p:transition spd="med" advClick="0" advTm="13000">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43050"/>
            <a:ext cx="8229600" cy="3614750"/>
          </a:xfrm>
        </p:spPr>
        <p:txBody>
          <a:bodyPr/>
          <a:lstStyle/>
          <a:p>
            <a:pPr marL="0" indent="0" algn="ctr">
              <a:lnSpc>
                <a:spcPct val="200000"/>
              </a:lnSpc>
              <a:buNone/>
            </a:pPr>
            <a:r>
              <a:rPr lang="tr-TR" dirty="0" smtClean="0"/>
              <a:t>Bireysel farklılıklar mutlaka olacaktır, </a:t>
            </a:r>
          </a:p>
          <a:p>
            <a:pPr marL="0" indent="0" algn="ctr">
              <a:lnSpc>
                <a:spcPct val="200000"/>
              </a:lnSpc>
              <a:buNone/>
            </a:pPr>
            <a:r>
              <a:rPr lang="tr-TR" dirty="0" smtClean="0"/>
              <a:t>ancak diyete başlamadan önce </a:t>
            </a:r>
          </a:p>
          <a:p>
            <a:pPr marL="0" indent="0" algn="ctr">
              <a:lnSpc>
                <a:spcPct val="200000"/>
              </a:lnSpc>
              <a:buNone/>
            </a:pPr>
            <a:r>
              <a:rPr lang="tr-TR" dirty="0" smtClean="0"/>
              <a:t>hedefi bu şekilde belirlemek gerekir.</a:t>
            </a:r>
          </a:p>
        </p:txBody>
      </p:sp>
    </p:spTree>
  </p:cSld>
  <p:clrMapOvr>
    <a:masterClrMapping/>
  </p:clrMapOvr>
  <p:transition spd="med" advClick="0" advTm="8000">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214974"/>
          </a:xfrm>
        </p:spPr>
        <p:txBody>
          <a:bodyPr>
            <a:noAutofit/>
          </a:bodyPr>
          <a:lstStyle/>
          <a:p>
            <a:pPr marL="0" indent="0" algn="just">
              <a:lnSpc>
                <a:spcPct val="200000"/>
              </a:lnSpc>
              <a:buNone/>
            </a:pPr>
            <a:r>
              <a:rPr lang="tr-TR" dirty="0" smtClean="0"/>
              <a:t>Hızlı kilo kaybını vaat eden </a:t>
            </a:r>
            <a:r>
              <a:rPr lang="tr-TR" dirty="0"/>
              <a:t>diyetler sağlığa zarar vermenin ve </a:t>
            </a:r>
            <a:r>
              <a:rPr lang="tr-TR" dirty="0" smtClean="0"/>
              <a:t>metabolizmayı bozarak </a:t>
            </a:r>
            <a:r>
              <a:rPr lang="tr-TR" dirty="0"/>
              <a:t>ömrü kısaltmanın yanı sıra, kişinin </a:t>
            </a:r>
            <a:r>
              <a:rPr lang="tr-TR" dirty="0">
                <a:solidFill>
                  <a:srgbClr val="FF0000"/>
                </a:solidFill>
              </a:rPr>
              <a:t>“ben </a:t>
            </a:r>
            <a:r>
              <a:rPr lang="tr-TR" dirty="0" smtClean="0">
                <a:solidFill>
                  <a:srgbClr val="FF0000"/>
                </a:solidFill>
              </a:rPr>
              <a:t>zayıflama işini başaramıyorum” </a:t>
            </a:r>
            <a:r>
              <a:rPr lang="tr-TR" dirty="0" smtClean="0"/>
              <a:t>diyerek umudunu yitirmesine </a:t>
            </a:r>
            <a:r>
              <a:rPr lang="tr-TR" dirty="0"/>
              <a:t>neden </a:t>
            </a:r>
            <a:r>
              <a:rPr lang="tr-TR" dirty="0" smtClean="0"/>
              <a:t>olmaktadır.</a:t>
            </a:r>
          </a:p>
        </p:txBody>
      </p:sp>
    </p:spTree>
  </p:cSld>
  <p:clrMapOvr>
    <a:masterClrMapping/>
  </p:clrMapOvr>
  <p:transition spd="med" advClick="0" advTm="13000">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214554"/>
            <a:ext cx="8229600" cy="2400304"/>
          </a:xfrm>
        </p:spPr>
        <p:txBody>
          <a:bodyPr>
            <a:normAutofit/>
          </a:bodyPr>
          <a:lstStyle/>
          <a:p>
            <a:pPr algn="ctr">
              <a:lnSpc>
                <a:spcPct val="200000"/>
              </a:lnSpc>
              <a:buNone/>
            </a:pPr>
            <a:r>
              <a:rPr lang="tr-TR" dirty="0" smtClean="0"/>
              <a:t>Yıllar içerisinde alınan fazla kiloları</a:t>
            </a:r>
          </a:p>
          <a:p>
            <a:pPr marL="0" indent="0" algn="ctr">
              <a:lnSpc>
                <a:spcPct val="200000"/>
              </a:lnSpc>
              <a:buNone/>
            </a:pPr>
            <a:r>
              <a:rPr lang="tr-TR" dirty="0" smtClean="0"/>
              <a:t>birkaç haftada vermeye çalışmayın!</a:t>
            </a:r>
          </a:p>
          <a:p>
            <a:pPr>
              <a:lnSpc>
                <a:spcPct val="200000"/>
              </a:lnSpc>
            </a:pPr>
            <a:endParaRPr lang="tr-TR" dirty="0"/>
          </a:p>
        </p:txBody>
      </p:sp>
    </p:spTree>
  </p:cSld>
  <p:clrMapOvr>
    <a:masterClrMapping/>
  </p:clrMapOvr>
  <p:transition spd="med" advClick="0" advTm="6000">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6">
            <a:lumMod val="75000"/>
            <a:alpha val="90000"/>
          </a:schemeClr>
        </a:solidFill>
        <a:effectLst/>
      </p:bgPr>
    </p:bg>
    <p:spTree>
      <p:nvGrpSpPr>
        <p:cNvPr id="1" name=""/>
        <p:cNvGrpSpPr/>
        <p:nvPr/>
      </p:nvGrpSpPr>
      <p:grpSpPr>
        <a:xfrm>
          <a:off x="0" y="0"/>
          <a:ext cx="0" cy="0"/>
          <a:chOff x="0" y="0"/>
          <a:chExt cx="0" cy="0"/>
        </a:xfrm>
      </p:grpSpPr>
      <p:pic>
        <p:nvPicPr>
          <p:cNvPr id="2050" name="Picture 2" descr="D:\Documents and Settings\zeynep\Desktop\Sianji\ARŞİV\Kaynak\KİTAP KAPAĞI.jpg"/>
          <p:cNvPicPr>
            <a:picLocks noGrp="1" noChangeAspect="1" noChangeArrowheads="1"/>
          </p:cNvPicPr>
          <p:nvPr>
            <p:ph idx="1"/>
          </p:nvPr>
        </p:nvPicPr>
        <p:blipFill>
          <a:blip r:embed="rId2"/>
          <a:stretch>
            <a:fillRect/>
          </a:stretch>
        </p:blipFill>
        <p:spPr bwMode="auto">
          <a:xfrm>
            <a:off x="2517257" y="273050"/>
            <a:ext cx="4126445" cy="5853113"/>
          </a:xfrm>
          <a:prstGeom prst="rect">
            <a:avLst/>
          </a:prstGeom>
          <a:noFill/>
        </p:spPr>
      </p:pic>
      <p:sp>
        <p:nvSpPr>
          <p:cNvPr id="7" name="6 Metin Yer Tutucusu"/>
          <p:cNvSpPr>
            <a:spLocks noGrp="1"/>
          </p:cNvSpPr>
          <p:nvPr>
            <p:ph type="body" sz="half" idx="2"/>
          </p:nvPr>
        </p:nvSpPr>
        <p:spPr>
          <a:xfrm>
            <a:off x="457200" y="6215082"/>
            <a:ext cx="8329642" cy="642918"/>
          </a:xfrm>
        </p:spPr>
        <p:txBody>
          <a:bodyPr>
            <a:normAutofit/>
          </a:bodyPr>
          <a:lstStyle/>
          <a:p>
            <a:pPr algn="ctr"/>
            <a:r>
              <a:rPr lang="tr-TR" sz="3200" kern="3000" spc="280" dirty="0" smtClean="0">
                <a:solidFill>
                  <a:schemeClr val="tx2">
                    <a:lumMod val="75000"/>
                  </a:schemeClr>
                </a:solidFill>
              </a:rPr>
              <a:t>www.</a:t>
            </a:r>
            <a:r>
              <a:rPr lang="tr-TR" sz="3200" kern="3000" spc="280" dirty="0" err="1" smtClean="0">
                <a:solidFill>
                  <a:schemeClr val="tx2">
                    <a:lumMod val="75000"/>
                  </a:schemeClr>
                </a:solidFill>
              </a:rPr>
              <a:t>turgaykose</a:t>
            </a:r>
            <a:r>
              <a:rPr lang="tr-TR" sz="3200" kern="3000" spc="280" dirty="0" smtClean="0">
                <a:solidFill>
                  <a:schemeClr val="tx2">
                    <a:lumMod val="75000"/>
                  </a:schemeClr>
                </a:solidFill>
              </a:rPr>
              <a:t>.com</a:t>
            </a:r>
            <a:endParaRPr lang="tr-TR" sz="3200" kern="3000" spc="280" dirty="0">
              <a:solidFill>
                <a:schemeClr val="tx2">
                  <a:lumMod val="75000"/>
                </a:schemeClr>
              </a:solidFill>
            </a:endParaRPr>
          </a:p>
        </p:txBody>
      </p:sp>
    </p:spTree>
  </p:cSld>
  <p:clrMapOvr>
    <a:masterClrMapping/>
  </p:clrMapOvr>
  <p:transition spd="med" advClick="0" advTm="1000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3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143248"/>
            <a:ext cx="8229600" cy="571504"/>
          </a:xfrm>
        </p:spPr>
        <p:txBody>
          <a:bodyPr>
            <a:normAutofit lnSpcReduction="10000"/>
          </a:bodyPr>
          <a:lstStyle/>
          <a:p>
            <a:pPr marL="0" lvl="0" indent="0" algn="ctr">
              <a:buNone/>
            </a:pPr>
            <a:r>
              <a:rPr lang="tr-TR" dirty="0" smtClean="0"/>
              <a:t>Her </a:t>
            </a:r>
            <a:r>
              <a:rPr lang="tr-TR" dirty="0"/>
              <a:t>insanın günlük ihtiyacı olan bir enerji </a:t>
            </a:r>
            <a:r>
              <a:rPr lang="tr-TR" dirty="0" smtClean="0"/>
              <a:t>vardır</a:t>
            </a:r>
            <a:r>
              <a:rPr lang="tr-TR" dirty="0"/>
              <a:t>. </a:t>
            </a:r>
          </a:p>
        </p:txBody>
      </p:sp>
    </p:spTree>
  </p:cSld>
  <p:clrMapOvr>
    <a:masterClrMapping/>
  </p:clrMapOvr>
  <p:transition spd="med" advClick="0" advTm="4000">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357298"/>
            <a:ext cx="8229600" cy="4143404"/>
          </a:xfrm>
        </p:spPr>
        <p:txBody>
          <a:bodyPr>
            <a:normAutofit/>
          </a:bodyPr>
          <a:lstStyle/>
          <a:p>
            <a:pPr marL="0" lvl="0" indent="0" algn="just">
              <a:lnSpc>
                <a:spcPct val="200000"/>
              </a:lnSpc>
              <a:buNone/>
            </a:pPr>
            <a:r>
              <a:rPr lang="tr-TR" dirty="0" smtClean="0"/>
              <a:t>177 cm boy uzunluğunda, 82 kg ağırlığında </a:t>
            </a:r>
            <a:r>
              <a:rPr lang="tr-TR" dirty="0" smtClean="0">
                <a:solidFill>
                  <a:srgbClr val="FF0000"/>
                </a:solidFill>
              </a:rPr>
              <a:t>(yaklaşık olarak ideal ağırlığının 10 kg üzerinde) </a:t>
            </a:r>
            <a:r>
              <a:rPr lang="tr-TR" dirty="0" smtClean="0"/>
              <a:t>yetişkin bir erkeğin günlük enerji ihtiyacı ortalama olarak 3.000 kkal civarındadır.</a:t>
            </a:r>
          </a:p>
        </p:txBody>
      </p:sp>
    </p:spTree>
  </p:cSld>
  <p:clrMapOvr>
    <a:masterClrMapping/>
  </p:clrMapOvr>
  <p:transition spd="med" advClick="0" advTm="11000">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8229600" cy="5054617"/>
          </a:xfrm>
        </p:spPr>
        <p:txBody>
          <a:bodyPr>
            <a:noAutofit/>
          </a:bodyPr>
          <a:lstStyle/>
          <a:p>
            <a:pPr marL="0" indent="0" algn="just">
              <a:lnSpc>
                <a:spcPct val="200000"/>
              </a:lnSpc>
              <a:buNone/>
            </a:pPr>
            <a:r>
              <a:rPr lang="tr-TR" dirty="0" smtClean="0"/>
              <a:t>Günlük yapılan aktivitelerle bu değeri 500 kkal daha artırmak mümkün. Diyelim ki bu kişi günde 4 saat de tempolu bir şekilde yürüyüş yapıyor. Bu durum yaklaşık 1.200 kkal ekstra enerji harcaması yaratır.</a:t>
            </a:r>
          </a:p>
        </p:txBody>
      </p:sp>
    </p:spTree>
  </p:cSld>
  <p:clrMapOvr>
    <a:masterClrMapping/>
  </p:clrMapOvr>
  <p:transition spd="med" advClick="0" advTm="13000">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357298"/>
            <a:ext cx="8229600" cy="4143404"/>
          </a:xfrm>
        </p:spPr>
        <p:txBody>
          <a:bodyPr>
            <a:noAutofit/>
          </a:bodyPr>
          <a:lstStyle/>
          <a:p>
            <a:pPr marL="0" indent="0" algn="just">
              <a:lnSpc>
                <a:spcPct val="200000"/>
              </a:lnSpc>
              <a:buNone/>
            </a:pPr>
            <a:r>
              <a:rPr lang="tr-TR" dirty="0" smtClean="0"/>
              <a:t>Yani günlük olarak düzenli aktivite yapan ve bununla da yetinmeyerek 4 saat tempolu bir şekilde yürüyen bir erkeğin günlük enerji gereksinimi (3.000 + 500 + 1.200) 4.700 kkal olacaktır.</a:t>
            </a:r>
          </a:p>
          <a:p>
            <a:pPr marL="0" indent="0" algn="just">
              <a:lnSpc>
                <a:spcPct val="200000"/>
              </a:lnSpc>
              <a:buNone/>
            </a:pPr>
            <a:endParaRPr lang="tr-TR" dirty="0"/>
          </a:p>
        </p:txBody>
      </p:sp>
      <p:pic>
        <p:nvPicPr>
          <p:cNvPr id="21506" name="Picture 2" descr="yürüyüş ile ilgili görsel sonucu">
            <a:hlinkClick r:id="rId2"/>
          </p:cNvPr>
          <p:cNvPicPr>
            <a:picLocks noChangeAspect="1" noChangeArrowheads="1"/>
          </p:cNvPicPr>
          <p:nvPr/>
        </p:nvPicPr>
        <p:blipFill>
          <a:blip r:embed="rId3"/>
          <a:srcRect/>
          <a:stretch>
            <a:fillRect/>
          </a:stretch>
        </p:blipFill>
        <p:spPr bwMode="auto">
          <a:xfrm>
            <a:off x="3357554" y="-24"/>
            <a:ext cx="2405037" cy="1446901"/>
          </a:xfrm>
          <a:prstGeom prst="rect">
            <a:avLst/>
          </a:prstGeom>
          <a:noFill/>
        </p:spPr>
      </p:pic>
    </p:spTree>
  </p:cSld>
  <p:clrMapOvr>
    <a:masterClrMapping/>
  </p:clrMapOvr>
  <p:transition spd="med" advClick="0" advTm="13000">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357298"/>
            <a:ext cx="8229600" cy="4143404"/>
          </a:xfrm>
        </p:spPr>
        <p:txBody>
          <a:bodyPr>
            <a:noAutofit/>
          </a:bodyPr>
          <a:lstStyle/>
          <a:p>
            <a:pPr marL="0" lvl="0" indent="0" algn="just">
              <a:lnSpc>
                <a:spcPct val="200000"/>
              </a:lnSpc>
              <a:buNone/>
            </a:pPr>
            <a:r>
              <a:rPr lang="tr-TR" dirty="0"/>
              <a:t>Varsayalım bu kişi günlük 1.200 kkal enerji içeren bir diyet uygulasın. </a:t>
            </a:r>
            <a:r>
              <a:rPr lang="tr-TR" dirty="0" smtClean="0"/>
              <a:t>Bahsi </a:t>
            </a:r>
            <a:r>
              <a:rPr lang="tr-TR" dirty="0"/>
              <a:t>geçen durum ilk birkaç gün mümkün olabilse de </a:t>
            </a:r>
            <a:r>
              <a:rPr lang="tr-TR" dirty="0" smtClean="0"/>
              <a:t>uzun </a:t>
            </a:r>
            <a:r>
              <a:rPr lang="tr-TR" dirty="0"/>
              <a:t>vadede imkansız bir şeydir. </a:t>
            </a:r>
          </a:p>
        </p:txBody>
      </p:sp>
      <p:pic>
        <p:nvPicPr>
          <p:cNvPr id="27652" name="Picture 4" descr="diyet listesi ile ilgili görsel sonucu">
            <a:hlinkClick r:id="rId2"/>
          </p:cNvPr>
          <p:cNvPicPr>
            <a:picLocks noChangeAspect="1" noChangeArrowheads="1"/>
          </p:cNvPicPr>
          <p:nvPr/>
        </p:nvPicPr>
        <p:blipFill>
          <a:blip r:embed="rId3"/>
          <a:srcRect l="1471" t="1521" r="1470" b="2658"/>
          <a:stretch>
            <a:fillRect/>
          </a:stretch>
        </p:blipFill>
        <p:spPr bwMode="auto">
          <a:xfrm>
            <a:off x="6429388" y="4266779"/>
            <a:ext cx="2714612" cy="2591222"/>
          </a:xfrm>
          <a:prstGeom prst="rect">
            <a:avLst/>
          </a:prstGeom>
          <a:noFill/>
        </p:spPr>
      </p:pic>
    </p:spTree>
  </p:cSld>
  <p:clrMapOvr>
    <a:masterClrMapping/>
  </p:clrMapOvr>
  <p:transition spd="med" advClick="0" advTm="11000">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214974"/>
          </a:xfrm>
        </p:spPr>
        <p:txBody>
          <a:bodyPr>
            <a:noAutofit/>
          </a:bodyPr>
          <a:lstStyle/>
          <a:p>
            <a:pPr marL="0" lvl="0" indent="0" algn="just">
              <a:lnSpc>
                <a:spcPct val="200000"/>
              </a:lnSpc>
              <a:buNone/>
            </a:pPr>
            <a:r>
              <a:rPr lang="tr-TR" dirty="0" smtClean="0"/>
              <a:t>Çünkü günde 4 saat tempolu bir şekilde yürüyen bir kişinin ayakta kalabilmesi için en azından 2.000 kkal enerji alımına ihtiyacı vardır. Yine de rakamları biraz şişirmiş olalım ve bu durumu mümkün gibi kabul edelim.</a:t>
            </a:r>
            <a:endParaRPr lang="tr-TR" dirty="0"/>
          </a:p>
        </p:txBody>
      </p:sp>
    </p:spTree>
  </p:cSld>
  <p:clrMapOvr>
    <a:masterClrMapping/>
  </p:clrMapOvr>
  <p:transition spd="med" advClick="0" advTm="13000">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357430"/>
            <a:ext cx="8229600" cy="2143140"/>
          </a:xfrm>
        </p:spPr>
        <p:txBody>
          <a:bodyPr/>
          <a:lstStyle/>
          <a:p>
            <a:pPr marL="0" lvl="0" indent="0" algn="ctr">
              <a:lnSpc>
                <a:spcPct val="200000"/>
              </a:lnSpc>
              <a:buNone/>
            </a:pPr>
            <a:r>
              <a:rPr lang="tr-TR" dirty="0" smtClean="0"/>
              <a:t>Yani kişi günlük 4.700 - 1.200 = 3.500 kkal ekstradan enerji harcamaktadır. </a:t>
            </a:r>
          </a:p>
        </p:txBody>
      </p:sp>
    </p:spTree>
  </p:cSld>
  <p:clrMapOvr>
    <a:masterClrMapping/>
  </p:clrMapOvr>
  <p:transition spd="med" advClick="0" advTm="7000">
    <p:fade thruBlk="1"/>
  </p:transition>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791</TotalTime>
  <Words>548</Words>
  <Application>Microsoft Office PowerPoint</Application>
  <PresentationFormat>Ekran Gösterisi (4:3)</PresentationFormat>
  <Paragraphs>46</Paragraphs>
  <Slides>29</Slides>
  <Notes>0</Notes>
  <HiddenSlides>0</HiddenSlides>
  <MMClips>2</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Ofis Teması</vt:lpstr>
      <vt:lpstr>1 Haftada 5 kg ‘Nasıl’ Verilir?</vt:lpstr>
      <vt:lpstr>Hemen hesaplayalım.</vt:lpstr>
      <vt:lpstr>Slayt 3</vt:lpstr>
      <vt:lpstr>Slayt 4</vt:lpstr>
      <vt:lpstr>Slayt 5</vt:lpstr>
      <vt:lpstr>Slayt 6</vt:lpstr>
      <vt:lpstr>Slayt 7</vt:lpstr>
      <vt:lpstr>Slayt 8</vt:lpstr>
      <vt:lpstr>Slayt 9</vt:lpstr>
      <vt:lpstr>Slayt 10</vt:lpstr>
      <vt:lpstr>Slayt 11</vt:lpstr>
      <vt:lpstr>Slayt 12</vt:lpstr>
      <vt:lpstr>ÖZETLE</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Haftada 5 kg ‘Nasıl’ Verilir?</dc:title>
  <dc:creator>DIYETISYEN</dc:creator>
  <cp:lastModifiedBy>DIYETISYEN</cp:lastModifiedBy>
  <cp:revision>97</cp:revision>
  <dcterms:created xsi:type="dcterms:W3CDTF">2018-02-13T08:06:32Z</dcterms:created>
  <dcterms:modified xsi:type="dcterms:W3CDTF">2018-05-23T12:48:51Z</dcterms:modified>
</cp:coreProperties>
</file>